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339" r:id="rId2"/>
    <p:sldId id="340" r:id="rId3"/>
    <p:sldId id="347" r:id="rId4"/>
    <p:sldId id="350" r:id="rId5"/>
    <p:sldId id="286" r:id="rId6"/>
    <p:sldId id="34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7578D-DC60-3247-A1CC-78C33253C9C9}" type="datetimeFigureOut">
              <a:rPr lang="en-US" smtClean="0"/>
              <a:t>12/11/19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AAAE2-71BF-8C4F-9291-B47F13A70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54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36A15-CCB2-F541-AB8D-3AA13D0D3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7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Marketing commit to specific roadmap for </a:t>
            </a:r>
            <a:r>
              <a:rPr lang="en-US" dirty="0" err="1"/>
              <a:t>aADA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36A15-CCB2-F541-AB8D-3AA13D0D30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112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5913" y="621625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BC9396F-2920-6247-9295-1776FA1123F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3" y="6058904"/>
            <a:ext cx="1855304" cy="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8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2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7E3AD5-2D34-A741-AFE8-19F9A32D3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2700000">
            <a:off x="8074349" y="-2163154"/>
            <a:ext cx="6420345" cy="64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9470" y="6311900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34695" y="1422746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753" y="6766307"/>
            <a:ext cx="12433465" cy="1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2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B1532F-0FC5-3E4E-85BB-01360A199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700000">
            <a:off x="2885828" y="82207"/>
            <a:ext cx="6420345" cy="64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n>
                  <a:solidFill>
                    <a:schemeClr val="bg1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800D20-FBE3-C744-9EC5-9F88C9BDE57D}"/>
              </a:ext>
            </a:extLst>
          </p:cNvPr>
          <p:cNvCxnSpPr/>
          <p:nvPr userDrawn="1"/>
        </p:nvCxnSpPr>
        <p:spPr>
          <a:xfrm>
            <a:off x="1203960" y="4562475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82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34E8EBD-94BF-8041-B636-04F2608F85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rot="2700000">
            <a:off x="8074349" y="-2163154"/>
            <a:ext cx="6420345" cy="6420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078EE7-F6DE-844C-B47C-940D568D649C}"/>
              </a:ext>
            </a:extLst>
          </p:cNvPr>
          <p:cNvCxnSpPr/>
          <p:nvPr userDrawn="1"/>
        </p:nvCxnSpPr>
        <p:spPr>
          <a:xfrm>
            <a:off x="734695" y="1422746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38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8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3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0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C5EE48-1288-DA4E-8787-4F4420655E0B}" type="datetimeFigureOut">
              <a:rPr lang="en-US" smtClean="0"/>
              <a:t>12/10/19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826" y="633702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37023"/>
            <a:ext cx="2743200" cy="365125"/>
          </a:xfrm>
          <a:prstGeom prst="rect">
            <a:avLst/>
          </a:prstGeom>
        </p:spPr>
        <p:txBody>
          <a:bodyPr/>
          <a:lstStyle/>
          <a:p>
            <a:fld id="{6BC9396F-2920-6247-9295-1776FA11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76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3" y="6058904"/>
            <a:ext cx="1855304" cy="67982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5913" y="621625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BC9396F-2920-6247-9295-1776FA1123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03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97627"/>
            <a:ext cx="10515600" cy="2852737"/>
          </a:xfrm>
        </p:spPr>
        <p:txBody>
          <a:bodyPr/>
          <a:lstStyle/>
          <a:p>
            <a:r>
              <a:rPr lang="en-US" dirty="0" err="1"/>
              <a:t>Mandli</a:t>
            </a:r>
            <a:r>
              <a:rPr lang="en-US" dirty="0"/>
              <a:t> Communications, Inc.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203960" y="3031627"/>
            <a:ext cx="978408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22581" y="3214349"/>
            <a:ext cx="89341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SECTION </a:t>
            </a:r>
            <a:r>
              <a:rPr kumimoji="0" lang="en-US" sz="2200" b="1" i="0" u="none" strike="noStrike" kern="1200" cap="none" spc="60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ADA Compliance</a:t>
            </a:r>
          </a:p>
        </p:txBody>
      </p:sp>
    </p:spTree>
    <p:extLst>
      <p:ext uri="{BB962C8B-B14F-4D97-AF65-F5344CB8AC3E}">
        <p14:creationId xmlns:p14="http://schemas.microsoft.com/office/powerpoint/2010/main" val="7492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391508-9952-D84C-8C24-20ED7E81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Accessibility Elements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87F30F-798F-0941-A186-8127A7B70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50417"/>
            <a:ext cx="5181600" cy="4018554"/>
          </a:xfrm>
        </p:spPr>
        <p:txBody>
          <a:bodyPr anchor="ctr"/>
          <a:lstStyle/>
          <a:p>
            <a:pPr>
              <a:lnSpc>
                <a:spcPct val="200000"/>
              </a:lnSpc>
            </a:pPr>
            <a:r>
              <a:rPr lang="en-US"/>
              <a:t>Curb Ramp</a:t>
            </a:r>
          </a:p>
          <a:p>
            <a:pPr>
              <a:lnSpc>
                <a:spcPct val="200000"/>
              </a:lnSpc>
            </a:pPr>
            <a:r>
              <a:rPr lang="en-US"/>
              <a:t>Pedestrian Signals</a:t>
            </a:r>
          </a:p>
          <a:p>
            <a:pPr>
              <a:lnSpc>
                <a:spcPct val="200000"/>
              </a:lnSpc>
            </a:pPr>
            <a:r>
              <a:rPr lang="en-US"/>
              <a:t>Pedestrian Crossing</a:t>
            </a:r>
          </a:p>
          <a:p>
            <a:pPr>
              <a:lnSpc>
                <a:spcPct val="200000"/>
              </a:lnSpc>
            </a:pPr>
            <a:r>
              <a:rPr lang="en-US"/>
              <a:t>Sidewalk</a:t>
            </a: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95AD487-7A91-5F49-949E-F696ADD46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546"/>
          <a:stretch/>
        </p:blipFill>
        <p:spPr>
          <a:xfrm>
            <a:off x="295599" y="2158409"/>
            <a:ext cx="5545125" cy="3678665"/>
          </a:xfrm>
        </p:spPr>
      </p:pic>
    </p:spTree>
    <p:extLst>
      <p:ext uri="{BB962C8B-B14F-4D97-AF65-F5344CB8AC3E}">
        <p14:creationId xmlns:p14="http://schemas.microsoft.com/office/powerpoint/2010/main" val="300263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0A6E-83D6-9342-8222-10D10892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14" y="2222057"/>
            <a:ext cx="3372302" cy="25755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Curb Ramp Elements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A84D0F-C3E9-454D-87A3-2D75710355EE}"/>
              </a:ext>
            </a:extLst>
          </p:cNvPr>
          <p:cNvCxnSpPr>
            <a:cxnSpLocks/>
          </p:cNvCxnSpPr>
          <p:nvPr/>
        </p:nvCxnSpPr>
        <p:spPr>
          <a:xfrm>
            <a:off x="3537077" y="1532159"/>
            <a:ext cx="0" cy="395531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8B2D9C7C-7954-9142-903C-5274A33911B3}"/>
              </a:ext>
            </a:extLst>
          </p:cNvPr>
          <p:cNvGraphicFramePr>
            <a:graphicFrameLocks/>
          </p:cNvGraphicFramePr>
          <p:nvPr/>
        </p:nvGraphicFramePr>
        <p:xfrm>
          <a:off x="4185686" y="488481"/>
          <a:ext cx="7347097" cy="560832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3252214">
                  <a:extLst>
                    <a:ext uri="{9D8B030D-6E8A-4147-A177-3AD203B41FA5}">
                      <a16:colId xmlns:a16="http://schemas.microsoft.com/office/drawing/2014/main" val="3144395830"/>
                    </a:ext>
                  </a:extLst>
                </a:gridCol>
                <a:gridCol w="4094883">
                  <a:extLst>
                    <a:ext uri="{9D8B030D-6E8A-4147-A177-3AD203B41FA5}">
                      <a16:colId xmlns:a16="http://schemas.microsoft.com/office/drawing/2014/main" val="3369680903"/>
                    </a:ext>
                  </a:extLst>
                </a:gridCol>
              </a:tblGrid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Type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Perpendicular, Parallel, Median Island, Other, Missing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852997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Location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Corner, Midblock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290875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Position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effectLst/>
                        </a:rPr>
                        <a:t>Latitude, Longitude,  Altitude</a:t>
                      </a: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65548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Warning Texture Spans Ramp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114745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Warning Texture Contrast Color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540783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Path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101363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Horizontal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225188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Vertical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876704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Temporary Obstruction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673011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Gutter Turn Space (within Paint &gt;4 ft)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128915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Landing Turn Space Constrained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Y/N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986083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Slope: Ramp, Landing, Gutter, Flare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Degrees or 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692315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Cross Slope: Ramp, Landing, Gutter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Degrees or 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917338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Width: Ramp, Landing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945542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Depth (Turn Space): Gutter, Landing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Inch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77388"/>
                  </a:ext>
                </a:extLst>
              </a:tr>
              <a:tr h="323934">
                <a:tc>
                  <a:txBody>
                    <a:bodyPr/>
                    <a:lstStyle/>
                    <a:p>
                      <a:r>
                        <a:rPr lang="en-US" sz="1600" dirty="0"/>
                        <a:t>Accessibility Condition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Good, Poor, Unknown*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825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6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F51E-70FA-7D49-81CE-407BB3E3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51692"/>
            <a:ext cx="7729728" cy="734920"/>
          </a:xfrm>
        </p:spPr>
        <p:txBody>
          <a:bodyPr>
            <a:normAutofit/>
          </a:bodyPr>
          <a:lstStyle/>
          <a:p>
            <a:r>
              <a:rPr lang="en-US" dirty="0"/>
              <a:t>LiDAR vs Hand Measurements</a:t>
            </a:r>
            <a:endParaRPr lang="en-US" sz="2000" b="1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B7708F-F26D-6149-99B0-E271573F00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71197" y="1817679"/>
          <a:ext cx="9786620" cy="191144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85819">
                  <a:extLst>
                    <a:ext uri="{9D8B030D-6E8A-4147-A177-3AD203B41FA5}">
                      <a16:colId xmlns:a16="http://schemas.microsoft.com/office/drawing/2014/main" val="570944925"/>
                    </a:ext>
                  </a:extLst>
                </a:gridCol>
                <a:gridCol w="2195581">
                  <a:extLst>
                    <a:ext uri="{9D8B030D-6E8A-4147-A177-3AD203B41FA5}">
                      <a16:colId xmlns:a16="http://schemas.microsoft.com/office/drawing/2014/main" val="189852815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363355943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377957473"/>
                    </a:ext>
                  </a:extLst>
                </a:gridCol>
                <a:gridCol w="1696720">
                  <a:extLst>
                    <a:ext uri="{9D8B030D-6E8A-4147-A177-3AD203B41FA5}">
                      <a16:colId xmlns:a16="http://schemas.microsoft.com/office/drawing/2014/main" val="2952663071"/>
                    </a:ext>
                  </a:extLst>
                </a:gridCol>
              </a:tblGrid>
              <a:tr h="894326">
                <a:tc>
                  <a:txBody>
                    <a:bodyPr/>
                    <a:lstStyle/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992ED">
                        <a:alpha val="7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Gutter 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992ED">
                        <a:alpha val="7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Landing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992ED">
                        <a:alpha val="7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Ramp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992ED">
                        <a:alpha val="7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Overall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992ED">
                        <a:alpha val="7686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589614"/>
                  </a:ext>
                </a:extLst>
              </a:tr>
              <a:tr h="5589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Slope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E7CD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1.46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E7CD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0.81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E7CD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0.84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E7CD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1.25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E7CD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354654"/>
                  </a:ext>
                </a:extLst>
              </a:tr>
              <a:tr h="458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 err="1">
                          <a:effectLst/>
                        </a:rPr>
                        <a:t>Xslope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C6AB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0.87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C6AB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0.73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C6AB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1.62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C6AB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1.15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1C6AB0">
                        <a:alpha val="5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8870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83F5CD4-A7D9-D544-8FA2-EFE8E75AF5C5}"/>
              </a:ext>
            </a:extLst>
          </p:cNvPr>
          <p:cNvSpPr txBox="1"/>
          <p:nvPr/>
        </p:nvSpPr>
        <p:spPr>
          <a:xfrm>
            <a:off x="8673882" y="3744418"/>
            <a:ext cx="221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Standard Error @ 2sigma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Units = degrees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169195-2AB9-A545-853B-EDF58BFF586A}"/>
              </a:ext>
            </a:extLst>
          </p:cNvPr>
          <p:cNvSpPr/>
          <p:nvPr/>
        </p:nvSpPr>
        <p:spPr>
          <a:xfrm>
            <a:off x="601345" y="4282929"/>
            <a:ext cx="109893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of slope error ≤ 1.25 degrees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95% of cross slope error ≤ 1.15 degrees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Error trends negative, meaning slope is under reported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Slope accuracy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(2σ + bias) 95% of slope measurement are within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2.015 degrees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 slope accuracy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(2σ + bias) 95% of cross slope measurements are within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1.742 degrees</a:t>
            </a:r>
          </a:p>
        </p:txBody>
      </p:sp>
    </p:spTree>
    <p:extLst>
      <p:ext uri="{BB962C8B-B14F-4D97-AF65-F5344CB8AC3E}">
        <p14:creationId xmlns:p14="http://schemas.microsoft.com/office/powerpoint/2010/main" val="36974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FB1F51-6520-AA4A-B938-64C2D9A77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2" r="13125"/>
          <a:stretch/>
        </p:blipFill>
        <p:spPr>
          <a:xfrm>
            <a:off x="5909789" y="1636347"/>
            <a:ext cx="4885801" cy="5058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C9E09F-8E67-2240-8D3D-2A43C6C8208C}"/>
              </a:ext>
            </a:extLst>
          </p:cNvPr>
          <p:cNvSpPr txBox="1"/>
          <p:nvPr/>
        </p:nvSpPr>
        <p:spPr>
          <a:xfrm>
            <a:off x="717742" y="2427811"/>
            <a:ext cx="5481039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ft digital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ft steel measure tape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Survey123 mobile app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Modeled on Cambridge, MA DPW 2008 Ramp Inspection Form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64D66-DB60-3742-A4CC-E3A77B70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MEASUREMENTS</a:t>
            </a:r>
          </a:p>
        </p:txBody>
      </p:sp>
    </p:spTree>
    <p:extLst>
      <p:ext uri="{BB962C8B-B14F-4D97-AF65-F5344CB8AC3E}">
        <p14:creationId xmlns:p14="http://schemas.microsoft.com/office/powerpoint/2010/main" val="222575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14C9012-8E24-174B-800F-FCEEBC8D7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 b="4400"/>
          <a:stretch/>
        </p:blipFill>
        <p:spPr>
          <a:xfrm>
            <a:off x="1152561" y="228265"/>
            <a:ext cx="9886878" cy="58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260</Words>
  <Application>Microsoft Macintosh PowerPoint</Application>
  <PresentationFormat>Widescreen</PresentationFormat>
  <Paragraphs>72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Avenir Book</vt:lpstr>
      <vt:lpstr>Avenir Light</vt:lpstr>
      <vt:lpstr>Calibri</vt:lpstr>
      <vt:lpstr>Calibri Light</vt:lpstr>
      <vt:lpstr>1_Office Theme</vt:lpstr>
      <vt:lpstr>Mandli Communications, Inc.</vt:lpstr>
      <vt:lpstr>Accessibility Elements</vt:lpstr>
      <vt:lpstr>Curb Ramp Elements</vt:lpstr>
      <vt:lpstr>LiDAR vs Hand Measurements</vt:lpstr>
      <vt:lpstr>MANUAL MEASUREMENTS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Mandli Communications, Inc.</dc:title>
  <dc:creator>Amir Zaman</dc:creator>
  <cp:lastModifiedBy>Amir Zaman</cp:lastModifiedBy>
  <cp:revision>1</cp:revision>
  <dcterms:created xsi:type="dcterms:W3CDTF">2019-12-11T20:22:54Z</dcterms:created>
  <dcterms:modified xsi:type="dcterms:W3CDTF">2019-12-11T20:23:57Z</dcterms:modified>
</cp:coreProperties>
</file>